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4" r:id="rId4"/>
    <p:sldId id="265" r:id="rId5"/>
    <p:sldId id="275" r:id="rId6"/>
    <p:sldId id="271" r:id="rId7"/>
    <p:sldId id="270" r:id="rId8"/>
    <p:sldId id="258" r:id="rId9"/>
    <p:sldId id="261" r:id="rId10"/>
    <p:sldId id="262" r:id="rId11"/>
    <p:sldId id="259" r:id="rId12"/>
    <p:sldId id="272" r:id="rId13"/>
    <p:sldId id="267" r:id="rId14"/>
    <p:sldId id="273" r:id="rId15"/>
    <p:sldId id="288" r:id="rId16"/>
    <p:sldId id="268" r:id="rId17"/>
    <p:sldId id="269" r:id="rId18"/>
    <p:sldId id="279" r:id="rId19"/>
    <p:sldId id="274" r:id="rId20"/>
    <p:sldId id="277" r:id="rId21"/>
    <p:sldId id="278" r:id="rId22"/>
    <p:sldId id="280" r:id="rId23"/>
    <p:sldId id="281" r:id="rId24"/>
    <p:sldId id="282" r:id="rId25"/>
    <p:sldId id="283" r:id="rId26"/>
    <p:sldId id="284" r:id="rId27"/>
    <p:sldId id="285" r:id="rId28"/>
    <p:sldId id="286" r:id="rId29"/>
    <p:sldId id="287"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03" d="100"/>
          <a:sy n="203" d="100"/>
        </p:scale>
        <p:origin x="-126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AE6E6A-E156-1E47-BD94-94FD13ACA435}" type="datetimeFigureOut">
              <a:rPr lang="en-US" smtClean="0"/>
              <a:t>15. 4. 28.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8C1529-AB33-F243-A705-B3022732D860}" type="slidenum">
              <a:rPr lang="en-US" smtClean="0"/>
              <a:t>‹#›</a:t>
            </a:fld>
            <a:endParaRPr lang="en-US"/>
          </a:p>
        </p:txBody>
      </p:sp>
    </p:spTree>
    <p:extLst>
      <p:ext uri="{BB962C8B-B14F-4D97-AF65-F5344CB8AC3E}">
        <p14:creationId xmlns:p14="http://schemas.microsoft.com/office/powerpoint/2010/main" val="20170941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use Spark, developers write a driver program that implements the high-level control flow of their application and launches various operations in parallel.</a:t>
            </a:r>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7</a:t>
            </a:fld>
            <a:endParaRPr lang="en-US"/>
          </a:p>
        </p:txBody>
      </p:sp>
    </p:spTree>
    <p:extLst>
      <p:ext uri="{BB962C8B-B14F-4D97-AF65-F5344CB8AC3E}">
        <p14:creationId xmlns:p14="http://schemas.microsoft.com/office/powerpoint/2010/main" val="228484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Spark also lets programmers create two restricted types of </a:t>
            </a:r>
            <a:r>
              <a:rPr lang="en-US" i="1" dirty="0" smtClean="0"/>
              <a:t>shared variables </a:t>
            </a:r>
            <a:r>
              <a:rPr lang="en-US" dirty="0" smtClean="0"/>
              <a:t>to support two simple but common usage patterns </a:t>
            </a:r>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10</a:t>
            </a:fld>
            <a:endParaRPr lang="en-US"/>
          </a:p>
        </p:txBody>
      </p:sp>
    </p:spTree>
    <p:extLst>
      <p:ext uri="{BB962C8B-B14F-4D97-AF65-F5344CB8AC3E}">
        <p14:creationId xmlns:p14="http://schemas.microsoft.com/office/powerpoint/2010/main" val="267277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RDDs can only be created through coarse-grained transformation</a:t>
            </a:r>
            <a:r>
              <a:rPr lang="en-US" sz="1200" baseline="0" dirty="0" smtClean="0"/>
              <a:t>, while </a:t>
            </a:r>
            <a:r>
              <a:rPr lang="en-US" sz="1200" dirty="0" smtClean="0"/>
              <a:t>DSM allows reads and write to each memory location</a:t>
            </a:r>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15</a:t>
            </a:fld>
            <a:endParaRPr lang="en-US"/>
          </a:p>
        </p:txBody>
      </p:sp>
    </p:spTree>
    <p:extLst>
      <p:ext uri="{BB962C8B-B14F-4D97-AF65-F5344CB8AC3E}">
        <p14:creationId xmlns:p14="http://schemas.microsoft.com/office/powerpoint/2010/main" val="344919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Actions ,</a:t>
            </a:r>
            <a:r>
              <a:rPr lang="en-US" baseline="0" dirty="0" smtClean="0"/>
              <a:t> which are operations that return a value to the application or export data to a storage system.</a:t>
            </a:r>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16</a:t>
            </a:fld>
            <a:endParaRPr lang="en-US"/>
          </a:p>
        </p:txBody>
      </p:sp>
    </p:spTree>
    <p:extLst>
      <p:ext uri="{BB962C8B-B14F-4D97-AF65-F5344CB8AC3E}">
        <p14:creationId xmlns:p14="http://schemas.microsoft.com/office/powerpoint/2010/main" val="238473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5: Example of how Spark computes job stages. Boxes with solid outlines are RDDs. Partitions are shaded rectangles, in black if they are already in memory. To run an action on RDD G, we build build stages at wide dependencies and pipeline </a:t>
            </a:r>
            <a:r>
              <a:rPr lang="en-US" sz="1200" kern="1200" dirty="0" err="1" smtClean="0">
                <a:solidFill>
                  <a:schemeClr val="tx1"/>
                </a:solidFill>
                <a:effectLst/>
                <a:latin typeface="+mn-lt"/>
                <a:ea typeface="+mn-ea"/>
                <a:cs typeface="+mn-cs"/>
              </a:rPr>
              <a:t>nar</a:t>
            </a:r>
            <a:r>
              <a:rPr lang="en-US" sz="1200" kern="1200" dirty="0" smtClean="0">
                <a:solidFill>
                  <a:schemeClr val="tx1"/>
                </a:solidFill>
                <a:effectLst/>
                <a:latin typeface="+mn-lt"/>
                <a:ea typeface="+mn-ea"/>
                <a:cs typeface="+mn-cs"/>
              </a:rPr>
              <a:t>- row transformations inside each stage. In this case, stage 1’s output RDD is already in RAM, so we run stage 2 and then 3. </a:t>
            </a:r>
            <a:endParaRPr lang="en-US" dirty="0" smtClean="0"/>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17</a:t>
            </a:fld>
            <a:endParaRPr lang="en-US"/>
          </a:p>
        </p:txBody>
      </p:sp>
    </p:spTree>
    <p:extLst>
      <p:ext uri="{BB962C8B-B14F-4D97-AF65-F5344CB8AC3E}">
        <p14:creationId xmlns:p14="http://schemas.microsoft.com/office/powerpoint/2010/main" val="262450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Duration of the first and later iterations in </a:t>
            </a:r>
            <a:r>
              <a:rPr lang="en-US" sz="1200" kern="1200" dirty="0" err="1" smtClean="0">
                <a:solidFill>
                  <a:schemeClr val="tx1"/>
                </a:solidFill>
                <a:effectLst/>
                <a:latin typeface="+mn-lt"/>
                <a:ea typeface="+mn-ea"/>
                <a:cs typeface="+mn-cs"/>
              </a:rPr>
              <a:t>Hadoop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HadoopBinMem</a:t>
            </a:r>
            <a:r>
              <a:rPr lang="en-US" sz="1200" kern="1200" dirty="0" smtClean="0">
                <a:solidFill>
                  <a:schemeClr val="tx1"/>
                </a:solidFill>
                <a:effectLst/>
                <a:latin typeface="+mn-lt"/>
                <a:ea typeface="+mn-ea"/>
                <a:cs typeface="+mn-cs"/>
              </a:rPr>
              <a:t> and Spark for logistic regression and k-means using 100 GB of data on a 100-node cluster. </a:t>
            </a:r>
            <a:endParaRPr lang="en-US" dirty="0" smtClean="0"/>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22</a:t>
            </a:fld>
            <a:endParaRPr lang="en-US"/>
          </a:p>
        </p:txBody>
      </p:sp>
    </p:spTree>
    <p:extLst>
      <p:ext uri="{BB962C8B-B14F-4D97-AF65-F5344CB8AC3E}">
        <p14:creationId xmlns:p14="http://schemas.microsoft.com/office/powerpoint/2010/main" val="46374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Duration of the first and later iterations in </a:t>
            </a:r>
            <a:r>
              <a:rPr lang="en-US" sz="1200" kern="1200" dirty="0" err="1" smtClean="0">
                <a:solidFill>
                  <a:schemeClr val="tx1"/>
                </a:solidFill>
                <a:effectLst/>
                <a:latin typeface="+mn-lt"/>
                <a:ea typeface="+mn-ea"/>
                <a:cs typeface="+mn-cs"/>
              </a:rPr>
              <a:t>Hadoop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HadoopBinMem</a:t>
            </a:r>
            <a:r>
              <a:rPr lang="en-US" sz="1200" kern="1200" dirty="0" smtClean="0">
                <a:solidFill>
                  <a:schemeClr val="tx1"/>
                </a:solidFill>
                <a:effectLst/>
                <a:latin typeface="+mn-lt"/>
                <a:ea typeface="+mn-ea"/>
                <a:cs typeface="+mn-cs"/>
              </a:rPr>
              <a:t> and Spark for logistic regression and k-means using 100 GB of data on a 100-node cluster. </a:t>
            </a:r>
            <a:endParaRPr lang="en-US" dirty="0" smtClean="0"/>
          </a:p>
          <a:p>
            <a:endParaRPr lang="en-US" dirty="0"/>
          </a:p>
        </p:txBody>
      </p:sp>
      <p:sp>
        <p:nvSpPr>
          <p:cNvPr id="4" name="Slide Number Placeholder 3"/>
          <p:cNvSpPr>
            <a:spLocks noGrp="1"/>
          </p:cNvSpPr>
          <p:nvPr>
            <p:ph type="sldNum" sz="quarter" idx="10"/>
          </p:nvPr>
        </p:nvSpPr>
        <p:spPr/>
        <p:txBody>
          <a:bodyPr/>
          <a:lstStyle/>
          <a:p>
            <a:fld id="{918C1529-AB33-F243-A705-B3022732D860}" type="slidenum">
              <a:rPr lang="en-US" smtClean="0"/>
              <a:t>23</a:t>
            </a:fld>
            <a:endParaRPr lang="en-US"/>
          </a:p>
        </p:txBody>
      </p:sp>
    </p:spTree>
    <p:extLst>
      <p:ext uri="{BB962C8B-B14F-4D97-AF65-F5344CB8AC3E}">
        <p14:creationId xmlns:p14="http://schemas.microsoft.com/office/powerpoint/2010/main" val="46374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0D6A6D-DD31-6B4A-8764-E2CD3D5B6B83}" type="datetimeFigureOut">
              <a:rPr lang="en-US" smtClean="0"/>
              <a:t>15. 4. 28.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97650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D6A6D-DD31-6B4A-8764-E2CD3D5B6B83}" type="datetimeFigureOut">
              <a:rPr lang="en-US" smtClean="0"/>
              <a:t>15. 4. 28.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67757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D6A6D-DD31-6B4A-8764-E2CD3D5B6B83}" type="datetimeFigureOut">
              <a:rPr lang="en-US" smtClean="0"/>
              <a:t>15. 4. 28.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186653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0D6A6D-DD31-6B4A-8764-E2CD3D5B6B83}" type="datetimeFigureOut">
              <a:rPr lang="en-US" smtClean="0"/>
              <a:t>15. 4. 28.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41606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0D6A6D-DD31-6B4A-8764-E2CD3D5B6B83}" type="datetimeFigureOut">
              <a:rPr lang="en-US" smtClean="0"/>
              <a:t>15. 4. 28.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822388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0D6A6D-DD31-6B4A-8764-E2CD3D5B6B83}" type="datetimeFigureOut">
              <a:rPr lang="en-US" smtClean="0"/>
              <a:t>15. 4. 28.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524112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0D6A6D-DD31-6B4A-8764-E2CD3D5B6B83}" type="datetimeFigureOut">
              <a:rPr lang="en-US" smtClean="0"/>
              <a:t>15. 4. 28.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626174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0D6A6D-DD31-6B4A-8764-E2CD3D5B6B83}" type="datetimeFigureOut">
              <a:rPr lang="en-US" smtClean="0"/>
              <a:t>15. 4. 28.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866364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D6A6D-DD31-6B4A-8764-E2CD3D5B6B83}" type="datetimeFigureOut">
              <a:rPr lang="en-US" smtClean="0"/>
              <a:t>15. 4. 28.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357476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D6A6D-DD31-6B4A-8764-E2CD3D5B6B83}" type="datetimeFigureOut">
              <a:rPr lang="en-US" smtClean="0"/>
              <a:t>15. 4. 28.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815898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0D6A6D-DD31-6B4A-8764-E2CD3D5B6B83}" type="datetimeFigureOut">
              <a:rPr lang="en-US" smtClean="0"/>
              <a:t>15. 4. 28.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2F6-4319-784A-BE8D-C7BEE93D8F4B}" type="slidenum">
              <a:rPr lang="en-US" smtClean="0"/>
              <a:t>‹#›</a:t>
            </a:fld>
            <a:endParaRPr lang="en-US"/>
          </a:p>
        </p:txBody>
      </p:sp>
    </p:spTree>
    <p:extLst>
      <p:ext uri="{BB962C8B-B14F-4D97-AF65-F5344CB8AC3E}">
        <p14:creationId xmlns:p14="http://schemas.microsoft.com/office/powerpoint/2010/main" val="14006121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D6A6D-DD31-6B4A-8764-E2CD3D5B6B83}" type="datetimeFigureOut">
              <a:rPr lang="en-US" smtClean="0"/>
              <a:t>15. 4. 28.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D82F6-4319-784A-BE8D-C7BEE93D8F4B}" type="slidenum">
              <a:rPr lang="en-US" smtClean="0"/>
              <a:t>‹#›</a:t>
            </a:fld>
            <a:endParaRPr lang="en-US"/>
          </a:p>
        </p:txBody>
      </p:sp>
    </p:spTree>
    <p:extLst>
      <p:ext uri="{BB962C8B-B14F-4D97-AF65-F5344CB8AC3E}">
        <p14:creationId xmlns:p14="http://schemas.microsoft.com/office/powerpoint/2010/main" val="4015618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281" y="1883644"/>
            <a:ext cx="8121936" cy="2919590"/>
          </a:xfrm>
        </p:spPr>
        <p:txBody>
          <a:bodyPr>
            <a:normAutofit fontScale="90000"/>
          </a:bodyPr>
          <a:lstStyle/>
          <a:p>
            <a:r>
              <a:rPr lang="en-US" dirty="0" smtClean="0"/>
              <a:t>Spark :</a:t>
            </a:r>
            <a:br>
              <a:rPr lang="en-US" dirty="0" smtClean="0"/>
            </a:br>
            <a:r>
              <a:rPr lang="en-US" dirty="0" smtClean="0"/>
              <a:t>Cluster Computing with Working Sets</a:t>
            </a:r>
            <a:br>
              <a:rPr lang="en-US" dirty="0" smtClean="0"/>
            </a:br>
            <a:r>
              <a:rPr lang="en-US" dirty="0"/>
              <a:t/>
            </a:r>
            <a:br>
              <a:rPr lang="en-US" dirty="0"/>
            </a:br>
            <a:r>
              <a:rPr lang="en-US" dirty="0" smtClean="0"/>
              <a:t/>
            </a:r>
            <a:br>
              <a:rPr lang="en-US" dirty="0" smtClean="0"/>
            </a:br>
            <a:r>
              <a:rPr lang="en-US" sz="3100" dirty="0" err="1" smtClean="0"/>
              <a:t>HotCloud</a:t>
            </a:r>
            <a:r>
              <a:rPr lang="en-US" sz="3100" dirty="0" smtClean="0"/>
              <a:t> `10</a:t>
            </a:r>
            <a:endParaRPr lang="en-US" sz="3100" dirty="0"/>
          </a:p>
        </p:txBody>
      </p:sp>
      <p:sp>
        <p:nvSpPr>
          <p:cNvPr id="3" name="Subtitle 2"/>
          <p:cNvSpPr>
            <a:spLocks noGrp="1"/>
          </p:cNvSpPr>
          <p:nvPr>
            <p:ph type="subTitle" idx="1"/>
          </p:nvPr>
        </p:nvSpPr>
        <p:spPr>
          <a:xfrm>
            <a:off x="1371600" y="4566358"/>
            <a:ext cx="6400800" cy="1752600"/>
          </a:xfrm>
        </p:spPr>
        <p:txBody>
          <a:bodyPr/>
          <a:lstStyle/>
          <a:p>
            <a:endParaRPr lang="en-US" dirty="0" smtClean="0"/>
          </a:p>
          <a:p>
            <a:r>
              <a:rPr lang="en-US" dirty="0" smtClean="0"/>
              <a:t>CMS Lab</a:t>
            </a:r>
          </a:p>
          <a:p>
            <a:r>
              <a:rPr lang="en-US" dirty="0" err="1" smtClean="0"/>
              <a:t>WooYeon</a:t>
            </a:r>
            <a:r>
              <a:rPr lang="en-US" dirty="0" smtClean="0"/>
              <a:t> Lee</a:t>
            </a:r>
            <a:endParaRPr lang="en-US" dirty="0"/>
          </a:p>
        </p:txBody>
      </p:sp>
      <p:pic>
        <p:nvPicPr>
          <p:cNvPr id="4" name="Picture 3" descr="Screen Shot 2014-09-22 at 9.4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649"/>
            <a:ext cx="9144000" cy="652339"/>
          </a:xfrm>
          <a:prstGeom prst="rect">
            <a:avLst/>
          </a:prstGeom>
        </p:spPr>
      </p:pic>
    </p:spTree>
    <p:extLst>
      <p:ext uri="{BB962C8B-B14F-4D97-AF65-F5344CB8AC3E}">
        <p14:creationId xmlns:p14="http://schemas.microsoft.com/office/powerpoint/2010/main" val="16761308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Variables</a:t>
            </a:r>
            <a:endParaRPr lang="en-US" dirty="0"/>
          </a:p>
        </p:txBody>
      </p:sp>
      <p:sp>
        <p:nvSpPr>
          <p:cNvPr id="3" name="Content Placeholder 2"/>
          <p:cNvSpPr>
            <a:spLocks noGrp="1"/>
          </p:cNvSpPr>
          <p:nvPr>
            <p:ph idx="1"/>
          </p:nvPr>
        </p:nvSpPr>
        <p:spPr/>
        <p:txBody>
          <a:bodyPr>
            <a:normAutofit lnSpcReduction="10000"/>
          </a:bodyPr>
          <a:lstStyle/>
          <a:p>
            <a:r>
              <a:rPr lang="en-US" b="1" dirty="0" smtClean="0"/>
              <a:t>Broadcast variables:</a:t>
            </a:r>
          </a:p>
          <a:p>
            <a:pPr lvl="1"/>
            <a:r>
              <a:rPr lang="en-US" dirty="0" smtClean="0"/>
              <a:t>Large read-only piece of data (e.g., lookup table).</a:t>
            </a:r>
          </a:p>
          <a:p>
            <a:pPr lvl="1"/>
            <a:r>
              <a:rPr lang="en-US" dirty="0" smtClean="0"/>
              <a:t>Distribute it to the workers only once instead of packaging it with every closure.</a:t>
            </a:r>
          </a:p>
          <a:p>
            <a:endParaRPr lang="en-US" sz="800" dirty="0" smtClean="0"/>
          </a:p>
          <a:p>
            <a:r>
              <a:rPr lang="en-US" b="1" dirty="0" smtClean="0"/>
              <a:t>Accumulators:</a:t>
            </a:r>
          </a:p>
          <a:p>
            <a:pPr lvl="1"/>
            <a:r>
              <a:rPr lang="en-US" dirty="0" smtClean="0"/>
              <a:t>Workers can only add Only the driver can read.</a:t>
            </a:r>
          </a:p>
          <a:p>
            <a:pPr lvl="1"/>
            <a:r>
              <a:rPr lang="en-US" dirty="0" smtClean="0"/>
              <a:t>Can be </a:t>
            </a:r>
            <a:r>
              <a:rPr lang="en-US" dirty="0"/>
              <a:t>used to </a:t>
            </a:r>
            <a:r>
              <a:rPr lang="en-US" dirty="0" smtClean="0"/>
              <a:t>implement </a:t>
            </a:r>
            <a:r>
              <a:rPr lang="en-US" dirty="0"/>
              <a:t>counters as in </a:t>
            </a:r>
            <a:r>
              <a:rPr lang="en-US" dirty="0" err="1"/>
              <a:t>MapReduce</a:t>
            </a:r>
            <a:r>
              <a:rPr lang="en-US" dirty="0"/>
              <a:t> and to provide a more imperative syntax for parallel sums. </a:t>
            </a:r>
            <a:endParaRPr lang="en-US" dirty="0" smtClean="0"/>
          </a:p>
          <a:p>
            <a:pPr lvl="1"/>
            <a:endParaRPr lang="en-US" dirty="0"/>
          </a:p>
        </p:txBody>
      </p:sp>
    </p:spTree>
    <p:extLst>
      <p:ext uri="{BB962C8B-B14F-4D97-AF65-F5344CB8AC3E}">
        <p14:creationId xmlns:p14="http://schemas.microsoft.com/office/powerpoint/2010/main" val="225399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Programming Interface</a:t>
            </a:r>
            <a:endParaRPr lang="en-US" dirty="0"/>
          </a:p>
        </p:txBody>
      </p:sp>
      <p:sp>
        <p:nvSpPr>
          <p:cNvPr id="3" name="Content Placeholder 2"/>
          <p:cNvSpPr>
            <a:spLocks noGrp="1"/>
          </p:cNvSpPr>
          <p:nvPr>
            <p:ph idx="1"/>
          </p:nvPr>
        </p:nvSpPr>
        <p:spPr/>
        <p:txBody>
          <a:bodyPr/>
          <a:lstStyle/>
          <a:p>
            <a:r>
              <a:rPr lang="en-US" altLang="ko-KR" dirty="0" smtClean="0"/>
              <a:t>Implemented in </a:t>
            </a:r>
            <a:r>
              <a:rPr lang="en-US" altLang="ko-KR" dirty="0" err="1" smtClean="0"/>
              <a:t>Scala</a:t>
            </a:r>
            <a:endParaRPr lang="en-US" altLang="ko-KR" dirty="0" smtClean="0"/>
          </a:p>
          <a:p>
            <a:pPr lvl="1"/>
            <a:r>
              <a:rPr lang="en-US" altLang="ko-KR" dirty="0" err="1" smtClean="0"/>
              <a:t>Scala</a:t>
            </a:r>
            <a:r>
              <a:rPr lang="en-US" altLang="ko-KR" dirty="0" smtClean="0"/>
              <a:t> : A statically typed high-level programming language for the Java VM</a:t>
            </a:r>
          </a:p>
          <a:p>
            <a:endParaRPr lang="en-US" dirty="0"/>
          </a:p>
          <a:p>
            <a:r>
              <a:rPr lang="en-US" dirty="0" smtClean="0"/>
              <a:t>Exposes Functional programming interface</a:t>
            </a:r>
          </a:p>
          <a:p>
            <a:r>
              <a:rPr lang="en-US" dirty="0" smtClean="0"/>
              <a:t>Interactive shell : Integrate </a:t>
            </a:r>
            <a:r>
              <a:rPr lang="en-US" dirty="0" err="1" smtClean="0"/>
              <a:t>Scala</a:t>
            </a:r>
            <a:r>
              <a:rPr lang="en-US" dirty="0" smtClean="0"/>
              <a:t> Interpreter</a:t>
            </a:r>
            <a:endParaRPr lang="en-US" dirty="0"/>
          </a:p>
        </p:txBody>
      </p:sp>
    </p:spTree>
    <p:extLst>
      <p:ext uri="{BB962C8B-B14F-4D97-AF65-F5344CB8AC3E}">
        <p14:creationId xmlns:p14="http://schemas.microsoft.com/office/powerpoint/2010/main" val="32809009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sz="2800" dirty="0" smtClean="0"/>
              <a:t>NSDI `12</a:t>
            </a:r>
          </a:p>
          <a:p>
            <a:pPr marL="0" indent="0">
              <a:buNone/>
            </a:pPr>
            <a:endParaRPr lang="en-US" dirty="0"/>
          </a:p>
        </p:txBody>
      </p:sp>
      <p:pic>
        <p:nvPicPr>
          <p:cNvPr id="4" name="Picture 3" descr="Screen Shot 2014-09-22 at 9.43.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63" y="2742080"/>
            <a:ext cx="8486451" cy="1989181"/>
          </a:xfrm>
          <a:prstGeom prst="rect">
            <a:avLst/>
          </a:prstGeom>
        </p:spPr>
      </p:pic>
    </p:spTree>
    <p:extLst>
      <p:ext uri="{BB962C8B-B14F-4D97-AF65-F5344CB8AC3E}">
        <p14:creationId xmlns:p14="http://schemas.microsoft.com/office/powerpoint/2010/main" val="42536650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Fault Tolerant Solution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Fine-grained updates to mutable states(cells in a table)</a:t>
            </a:r>
          </a:p>
          <a:p>
            <a:pPr lvl="1"/>
            <a:r>
              <a:rPr lang="en-US" dirty="0" smtClean="0"/>
              <a:t>Replicate data</a:t>
            </a:r>
          </a:p>
          <a:p>
            <a:pPr lvl="1"/>
            <a:r>
              <a:rPr lang="en-US" dirty="0" smtClean="0"/>
              <a:t>Logging change</a:t>
            </a:r>
          </a:p>
          <a:p>
            <a:endParaRPr lang="en-US" dirty="0" smtClean="0"/>
          </a:p>
          <a:p>
            <a:r>
              <a:rPr lang="en-US" dirty="0" smtClean="0"/>
              <a:t>Expensive for Data-intensive workloads</a:t>
            </a:r>
          </a:p>
          <a:p>
            <a:pPr lvl="1"/>
            <a:r>
              <a:rPr lang="en-US" dirty="0" smtClean="0"/>
              <a:t>Require copying large amounts of data over the cluster network</a:t>
            </a:r>
          </a:p>
          <a:p>
            <a:pPr lvl="1"/>
            <a:r>
              <a:rPr lang="en-US" dirty="0" smtClean="0"/>
              <a:t>Cluster Network bandwidth &lt;&lt;&lt; RAM bandwidth</a:t>
            </a:r>
          </a:p>
          <a:p>
            <a:pPr marL="457200" lvl="1" indent="0">
              <a:buNone/>
            </a:pPr>
            <a:r>
              <a:rPr lang="en-US" dirty="0" smtClean="0"/>
              <a:t>=&gt; Storage overhead</a:t>
            </a:r>
          </a:p>
          <a:p>
            <a:pPr>
              <a:buFont typeface="Symbol" charset="0"/>
              <a:buChar char=""/>
            </a:pPr>
            <a:endParaRPr lang="en-US" dirty="0" smtClean="0"/>
          </a:p>
        </p:txBody>
      </p:sp>
    </p:spTree>
    <p:extLst>
      <p:ext uri="{BB962C8B-B14F-4D97-AF65-F5344CB8AC3E}">
        <p14:creationId xmlns:p14="http://schemas.microsoft.com/office/powerpoint/2010/main" val="2218958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22 at 10.0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17" y="4177249"/>
            <a:ext cx="4625651" cy="2611254"/>
          </a:xfrm>
          <a:prstGeom prst="rect">
            <a:avLst/>
          </a:prstGeom>
        </p:spPr>
      </p:pic>
      <p:pic>
        <p:nvPicPr>
          <p:cNvPr id="6" name="Picture 5" descr="Screen Shot 2014-09-22 at 10.12.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62" y="4872576"/>
            <a:ext cx="4644295" cy="1470518"/>
          </a:xfrm>
          <a:prstGeom prst="rect">
            <a:avLst/>
          </a:prstGeom>
        </p:spPr>
      </p:pic>
      <p:sp>
        <p:nvSpPr>
          <p:cNvPr id="2" name="Title 1"/>
          <p:cNvSpPr>
            <a:spLocks noGrp="1"/>
          </p:cNvSpPr>
          <p:nvPr>
            <p:ph type="title"/>
          </p:nvPr>
        </p:nvSpPr>
        <p:spPr/>
        <p:txBody>
          <a:bodyPr/>
          <a:lstStyle/>
          <a:p>
            <a:r>
              <a:rPr lang="en-US" smtClean="0"/>
              <a:t>RDD’s </a:t>
            </a:r>
            <a:r>
              <a:rPr lang="en-US" smtClean="0"/>
              <a:t>Solution </a:t>
            </a:r>
            <a:r>
              <a:rPr lang="en-US" dirty="0" smtClean="0"/>
              <a:t>for Fault Tolerance</a:t>
            </a:r>
            <a:endParaRPr lang="en-US" dirty="0"/>
          </a:p>
        </p:txBody>
      </p:sp>
      <p:sp>
        <p:nvSpPr>
          <p:cNvPr id="3" name="Content Placeholder 2"/>
          <p:cNvSpPr>
            <a:spLocks noGrp="1"/>
          </p:cNvSpPr>
          <p:nvPr>
            <p:ph idx="1"/>
          </p:nvPr>
        </p:nvSpPr>
        <p:spPr/>
        <p:txBody>
          <a:bodyPr/>
          <a:lstStyle/>
          <a:p>
            <a:r>
              <a:rPr lang="en-US" dirty="0" smtClean="0"/>
              <a:t>Coarse-grained deterministic transformations</a:t>
            </a:r>
          </a:p>
          <a:p>
            <a:pPr lvl="1"/>
            <a:r>
              <a:rPr lang="en-US" dirty="0" smtClean="0"/>
              <a:t>Log </a:t>
            </a:r>
            <a:r>
              <a:rPr lang="en-US" i="1" dirty="0" smtClean="0"/>
              <a:t>transformations</a:t>
            </a:r>
            <a:r>
              <a:rPr lang="en-US" dirty="0" smtClean="0"/>
              <a:t> rather than </a:t>
            </a:r>
            <a:r>
              <a:rPr lang="en-US" i="1" dirty="0" smtClean="0"/>
              <a:t>the actual data</a:t>
            </a:r>
          </a:p>
          <a:p>
            <a:pPr lvl="1"/>
            <a:r>
              <a:rPr lang="en-US" dirty="0" smtClean="0"/>
              <a:t>When partition of an RDD lost,</a:t>
            </a:r>
            <a:br>
              <a:rPr lang="en-US" dirty="0" smtClean="0"/>
            </a:br>
            <a:r>
              <a:rPr lang="en-US" dirty="0" err="1" smtClean="0"/>
              <a:t>recompute</a:t>
            </a:r>
            <a:r>
              <a:rPr lang="en-US" dirty="0" smtClean="0"/>
              <a:t> it using information about how it was derived from other RDDs (lineage)</a:t>
            </a:r>
            <a:endParaRPr lang="en-US" dirty="0"/>
          </a:p>
        </p:txBody>
      </p:sp>
      <p:pic>
        <p:nvPicPr>
          <p:cNvPr id="5" name="Picture 4" descr="Screen Shot 2014-09-22 at 10.11.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76" y="4130975"/>
            <a:ext cx="4562220" cy="751424"/>
          </a:xfrm>
          <a:prstGeom prst="rect">
            <a:avLst/>
          </a:prstGeom>
        </p:spPr>
      </p:pic>
      <p:sp>
        <p:nvSpPr>
          <p:cNvPr id="7" name="Rectangle 6"/>
          <p:cNvSpPr/>
          <p:nvPr/>
        </p:nvSpPr>
        <p:spPr>
          <a:xfrm>
            <a:off x="235376" y="4130975"/>
            <a:ext cx="4646481" cy="21529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1297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RDD model</a:t>
            </a:r>
            <a:r>
              <a:rPr lang="en-US" dirty="0"/>
              <a:t> </a:t>
            </a:r>
            <a:r>
              <a:rPr lang="en-US" dirty="0" err="1" smtClean="0"/>
              <a:t>vs</a:t>
            </a:r>
            <a:r>
              <a:rPr lang="en-US" dirty="0" smtClean="0"/>
              <a:t/>
            </a:r>
            <a:br>
              <a:rPr lang="en-US" dirty="0" smtClean="0"/>
            </a:br>
            <a:r>
              <a:rPr lang="en-US" dirty="0" smtClean="0"/>
              <a:t>DSM (Distributed Shared Memory)</a:t>
            </a:r>
            <a:endParaRPr lang="en-US" dirty="0"/>
          </a:p>
        </p:txBody>
      </p:sp>
      <p:sp>
        <p:nvSpPr>
          <p:cNvPr id="3" name="Content Placeholder 2"/>
          <p:cNvSpPr>
            <a:spLocks noGrp="1"/>
          </p:cNvSpPr>
          <p:nvPr>
            <p:ph idx="1"/>
          </p:nvPr>
        </p:nvSpPr>
        <p:spPr/>
        <p:txBody>
          <a:bodyPr>
            <a:normAutofit/>
          </a:bodyPr>
          <a:lstStyle/>
          <a:p>
            <a:endParaRPr lang="en-US" sz="2400" dirty="0"/>
          </a:p>
        </p:txBody>
      </p:sp>
      <p:pic>
        <p:nvPicPr>
          <p:cNvPr id="4" name="Picture 3" descr="Screen Shot 2014-09-22 at 2.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053" y="1635183"/>
            <a:ext cx="6647488" cy="4811262"/>
          </a:xfrm>
          <a:prstGeom prst="rect">
            <a:avLst/>
          </a:prstGeom>
        </p:spPr>
      </p:pic>
    </p:spTree>
    <p:extLst>
      <p:ext uri="{BB962C8B-B14F-4D97-AF65-F5344CB8AC3E}">
        <p14:creationId xmlns:p14="http://schemas.microsoft.com/office/powerpoint/2010/main" val="64354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Programming Interface</a:t>
            </a:r>
            <a:endParaRPr lang="en-US" dirty="0"/>
          </a:p>
        </p:txBody>
      </p:sp>
      <p:sp>
        <p:nvSpPr>
          <p:cNvPr id="3" name="Content Placeholder 2"/>
          <p:cNvSpPr>
            <a:spLocks noGrp="1"/>
          </p:cNvSpPr>
          <p:nvPr>
            <p:ph idx="1"/>
          </p:nvPr>
        </p:nvSpPr>
        <p:spPr/>
        <p:txBody>
          <a:bodyPr/>
          <a:lstStyle/>
          <a:p>
            <a:r>
              <a:rPr lang="en-US" dirty="0" smtClean="0"/>
              <a:t>Define RDDs through </a:t>
            </a:r>
            <a:r>
              <a:rPr lang="en-US" i="1" dirty="0" smtClean="0"/>
              <a:t>transformations</a:t>
            </a:r>
          </a:p>
          <a:p>
            <a:r>
              <a:rPr lang="en-US" dirty="0" smtClean="0"/>
              <a:t>Use RDDs in </a:t>
            </a:r>
            <a:r>
              <a:rPr lang="en-US" i="1" dirty="0" smtClean="0"/>
              <a:t>actions</a:t>
            </a:r>
            <a:endParaRPr lang="en-US" i="1" dirty="0"/>
          </a:p>
        </p:txBody>
      </p:sp>
      <p:pic>
        <p:nvPicPr>
          <p:cNvPr id="4" name="Picture 3" descr="Screen Shot 2014-09-22 at 6.16.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83" y="2918263"/>
            <a:ext cx="7801817" cy="3708006"/>
          </a:xfrm>
          <a:prstGeom prst="rect">
            <a:avLst/>
          </a:prstGeom>
        </p:spPr>
      </p:pic>
    </p:spTree>
    <p:extLst>
      <p:ext uri="{BB962C8B-B14F-4D97-AF65-F5344CB8AC3E}">
        <p14:creationId xmlns:p14="http://schemas.microsoft.com/office/powerpoint/2010/main" val="27163974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Spark Computes Job Stages</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6.20.20 AM.png"/>
          <p:cNvPicPr>
            <a:picLocks noChangeAspect="1"/>
          </p:cNvPicPr>
          <p:nvPr/>
        </p:nvPicPr>
        <p:blipFill rotWithShape="1">
          <a:blip r:embed="rId3">
            <a:extLst>
              <a:ext uri="{28A0092B-C50C-407E-A947-70E740481C1C}">
                <a14:useLocalDpi xmlns:a14="http://schemas.microsoft.com/office/drawing/2010/main" val="0"/>
              </a:ext>
            </a:extLst>
          </a:blip>
          <a:srcRect b="33471"/>
          <a:stretch/>
        </p:blipFill>
        <p:spPr>
          <a:xfrm>
            <a:off x="394571" y="1594151"/>
            <a:ext cx="8418594" cy="5076677"/>
          </a:xfrm>
          <a:prstGeom prst="rect">
            <a:avLst/>
          </a:prstGeom>
        </p:spPr>
      </p:pic>
    </p:spTree>
    <p:extLst>
      <p:ext uri="{BB962C8B-B14F-4D97-AF65-F5344CB8AC3E}">
        <p14:creationId xmlns:p14="http://schemas.microsoft.com/office/powerpoint/2010/main" val="13245751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RDDs</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1.45.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4" y="1484162"/>
            <a:ext cx="8512462" cy="4944457"/>
          </a:xfrm>
          <a:prstGeom prst="rect">
            <a:avLst/>
          </a:prstGeom>
        </p:spPr>
      </p:pic>
    </p:spTree>
    <p:extLst>
      <p:ext uri="{BB962C8B-B14F-4D97-AF65-F5344CB8AC3E}">
        <p14:creationId xmlns:p14="http://schemas.microsoft.com/office/powerpoint/2010/main" val="62217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22 at 10.38.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43" y="1454100"/>
            <a:ext cx="7112000" cy="1828800"/>
          </a:xfrm>
          <a:prstGeom prst="rect">
            <a:avLst/>
          </a:prstGeom>
          <a:ln>
            <a:solidFill>
              <a:schemeClr val="tx1"/>
            </a:solidFill>
          </a:ln>
        </p:spPr>
      </p:pic>
      <p:sp>
        <p:nvSpPr>
          <p:cNvPr id="2" name="Title 1"/>
          <p:cNvSpPr>
            <a:spLocks noGrp="1"/>
          </p:cNvSpPr>
          <p:nvPr>
            <p:ph type="title"/>
          </p:nvPr>
        </p:nvSpPr>
        <p:spPr/>
        <p:txBody>
          <a:bodyPr/>
          <a:lstStyle/>
          <a:p>
            <a:r>
              <a:rPr lang="en-US" dirty="0" smtClean="0"/>
              <a:t>Example: Text Search</a:t>
            </a:r>
            <a:endParaRPr lang="en-US" dirty="0"/>
          </a:p>
        </p:txBody>
      </p:sp>
      <p:pic>
        <p:nvPicPr>
          <p:cNvPr id="5" name="Picture 4" descr="Screen Shot 2014-09-22 at 10.38.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81" y="3521948"/>
            <a:ext cx="4628426" cy="3075263"/>
          </a:xfrm>
          <a:prstGeom prst="rect">
            <a:avLst/>
          </a:prstGeom>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24547455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RoadMap</a:t>
            </a:r>
            <a:endParaRPr lang="en-US" dirty="0"/>
          </a:p>
        </p:txBody>
      </p:sp>
      <p:sp>
        <p:nvSpPr>
          <p:cNvPr id="3" name="Content Placeholder 2"/>
          <p:cNvSpPr>
            <a:spLocks noGrp="1"/>
          </p:cNvSpPr>
          <p:nvPr>
            <p:ph idx="1"/>
          </p:nvPr>
        </p:nvSpPr>
        <p:spPr/>
        <p:txBody>
          <a:bodyPr>
            <a:normAutofit/>
          </a:bodyPr>
          <a:lstStyle/>
          <a:p>
            <a:pPr>
              <a:lnSpc>
                <a:spcPct val="150000"/>
              </a:lnSpc>
            </a:pPr>
            <a:r>
              <a:rPr lang="en-US" dirty="0" smtClean="0"/>
              <a:t>Introduction</a:t>
            </a:r>
          </a:p>
          <a:p>
            <a:pPr>
              <a:lnSpc>
                <a:spcPct val="150000"/>
              </a:lnSpc>
            </a:pPr>
            <a:r>
              <a:rPr lang="en-US" dirty="0" smtClean="0"/>
              <a:t>Spark framework</a:t>
            </a:r>
          </a:p>
          <a:p>
            <a:pPr>
              <a:lnSpc>
                <a:spcPct val="150000"/>
              </a:lnSpc>
            </a:pPr>
            <a:r>
              <a:rPr lang="en-US" dirty="0" smtClean="0"/>
              <a:t>RDD : Resilient Distributed Dataset</a:t>
            </a:r>
          </a:p>
          <a:p>
            <a:pPr>
              <a:lnSpc>
                <a:spcPct val="150000"/>
              </a:lnSpc>
            </a:pPr>
            <a:r>
              <a:rPr lang="en-US" dirty="0" smtClean="0"/>
              <a:t>Examples</a:t>
            </a:r>
          </a:p>
          <a:p>
            <a:pPr>
              <a:lnSpc>
                <a:spcPct val="150000"/>
              </a:lnSpc>
            </a:pPr>
            <a:r>
              <a:rPr lang="en-US" dirty="0" smtClean="0"/>
              <a:t>Evaluations</a:t>
            </a:r>
            <a:endParaRPr lang="en-US" dirty="0"/>
          </a:p>
        </p:txBody>
      </p:sp>
    </p:spTree>
    <p:extLst>
      <p:ext uri="{BB962C8B-B14F-4D97-AF65-F5344CB8AC3E}">
        <p14:creationId xmlns:p14="http://schemas.microsoft.com/office/powerpoint/2010/main" val="41107330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Logistic Regression</a:t>
            </a:r>
            <a:endParaRPr lang="en-US" dirty="0"/>
          </a:p>
        </p:txBody>
      </p:sp>
      <p:sp>
        <p:nvSpPr>
          <p:cNvPr id="3" name="Content Placeholder 2"/>
          <p:cNvSpPr>
            <a:spLocks noGrp="1"/>
          </p:cNvSpPr>
          <p:nvPr>
            <p:ph idx="1"/>
          </p:nvPr>
        </p:nvSpPr>
        <p:spPr/>
        <p:txBody>
          <a:bodyPr/>
          <a:lstStyle/>
          <a:p>
            <a:r>
              <a:rPr lang="en-US" dirty="0" smtClean="0"/>
              <a:t>Gradient descent</a:t>
            </a:r>
          </a:p>
          <a:p>
            <a:r>
              <a:rPr lang="en-US" dirty="0" smtClean="0"/>
              <a:t>Caching the data in memory across iteration</a:t>
            </a:r>
            <a:endParaRPr lang="en-US" dirty="0"/>
          </a:p>
        </p:txBody>
      </p:sp>
      <p:pic>
        <p:nvPicPr>
          <p:cNvPr id="4" name="Picture 3" descr="Screen Shot 2014-09-22 at 1.2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714" y="2936261"/>
            <a:ext cx="6346373" cy="3820298"/>
          </a:xfrm>
          <a:prstGeom prst="rect">
            <a:avLst/>
          </a:prstGeom>
          <a:ln>
            <a:solidFill>
              <a:srgbClr val="000000"/>
            </a:solidFill>
          </a:ln>
        </p:spPr>
      </p:pic>
      <p:sp>
        <p:nvSpPr>
          <p:cNvPr id="6" name="Rectangle 5"/>
          <p:cNvSpPr/>
          <p:nvPr/>
        </p:nvSpPr>
        <p:spPr>
          <a:xfrm>
            <a:off x="1523999" y="4596189"/>
            <a:ext cx="6235096" cy="211666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023429" y="3525762"/>
            <a:ext cx="1100666" cy="247952"/>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15067" y="3265714"/>
            <a:ext cx="851504" cy="247952"/>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771952" y="5141685"/>
            <a:ext cx="2255762" cy="247952"/>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953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PageRank</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1.31.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6379"/>
            <a:ext cx="9144000" cy="4886672"/>
          </a:xfrm>
          <a:prstGeom prst="rect">
            <a:avLst/>
          </a:prstGeom>
        </p:spPr>
      </p:pic>
    </p:spTree>
    <p:extLst>
      <p:ext uri="{BB962C8B-B14F-4D97-AF65-F5344CB8AC3E}">
        <p14:creationId xmlns:p14="http://schemas.microsoft.com/office/powerpoint/2010/main" val="15487120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Environment</a:t>
            </a:r>
            <a:endParaRPr lang="en-US" dirty="0"/>
          </a:p>
        </p:txBody>
      </p:sp>
      <p:sp>
        <p:nvSpPr>
          <p:cNvPr id="3" name="Content Placeholder 2"/>
          <p:cNvSpPr>
            <a:spLocks noGrp="1"/>
          </p:cNvSpPr>
          <p:nvPr>
            <p:ph idx="1"/>
          </p:nvPr>
        </p:nvSpPr>
        <p:spPr/>
        <p:txBody>
          <a:bodyPr/>
          <a:lstStyle/>
          <a:p>
            <a:r>
              <a:rPr lang="en-US" dirty="0" err="1" smtClean="0"/>
              <a:t>Hadoop</a:t>
            </a:r>
            <a:r>
              <a:rPr lang="en-US" dirty="0" smtClean="0"/>
              <a:t> : 0.20.2 stable release</a:t>
            </a:r>
          </a:p>
          <a:p>
            <a:r>
              <a:rPr lang="en-US" dirty="0" err="1" smtClean="0"/>
              <a:t>HadoopBinMem</a:t>
            </a:r>
            <a:r>
              <a:rPr lang="en-US" dirty="0" smtClean="0"/>
              <a:t> : eliminate text parsing in later </a:t>
            </a:r>
            <a:r>
              <a:rPr lang="en-US" dirty="0" err="1" smtClean="0"/>
              <a:t>interation</a:t>
            </a:r>
            <a:endParaRPr lang="en-US" dirty="0" smtClean="0"/>
          </a:p>
          <a:p>
            <a:r>
              <a:rPr lang="en-US" dirty="0" smtClean="0"/>
              <a:t>10 iterations on 100 GB dataset using 25-100 machines</a:t>
            </a:r>
            <a:endParaRPr lang="en-US" dirty="0"/>
          </a:p>
        </p:txBody>
      </p:sp>
    </p:spTree>
    <p:extLst>
      <p:ext uri="{BB962C8B-B14F-4D97-AF65-F5344CB8AC3E}">
        <p14:creationId xmlns:p14="http://schemas.microsoft.com/office/powerpoint/2010/main" val="333762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Evaluation : </a:t>
            </a:r>
            <a:br>
              <a:rPr lang="en-US" dirty="0" smtClean="0"/>
            </a:br>
            <a:r>
              <a:rPr lang="en-US" dirty="0" smtClean="0"/>
              <a:t>Iterative Machine Learning Algorithm</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4-09-22 at 1.46.49 PM.png"/>
          <p:cNvPicPr>
            <a:picLocks noChangeAspect="1"/>
          </p:cNvPicPr>
          <p:nvPr/>
        </p:nvPicPr>
        <p:blipFill rotWithShape="1">
          <a:blip r:embed="rId3">
            <a:extLst>
              <a:ext uri="{28A0092B-C50C-407E-A947-70E740481C1C}">
                <a14:useLocalDpi xmlns:a14="http://schemas.microsoft.com/office/drawing/2010/main" val="0"/>
              </a:ext>
            </a:extLst>
          </a:blip>
          <a:srcRect b="25422"/>
          <a:stretch/>
        </p:blipFill>
        <p:spPr>
          <a:xfrm>
            <a:off x="408819" y="1834924"/>
            <a:ext cx="8358517" cy="3849838"/>
          </a:xfrm>
          <a:prstGeom prst="rect">
            <a:avLst/>
          </a:prstGeom>
        </p:spPr>
      </p:pic>
    </p:spTree>
    <p:extLst>
      <p:ext uri="{BB962C8B-B14F-4D97-AF65-F5344CB8AC3E}">
        <p14:creationId xmlns:p14="http://schemas.microsoft.com/office/powerpoint/2010/main" val="383837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Evaluation :</a:t>
            </a:r>
            <a:br>
              <a:rPr lang="en-US" dirty="0" smtClean="0"/>
            </a:br>
            <a:r>
              <a:rPr lang="en-US" dirty="0" smtClean="0"/>
              <a:t>Iterative Machine Learning Algorithm</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1.53.22 PM.png"/>
          <p:cNvPicPr>
            <a:picLocks noChangeAspect="1"/>
          </p:cNvPicPr>
          <p:nvPr/>
        </p:nvPicPr>
        <p:blipFill rotWithShape="1">
          <a:blip r:embed="rId2">
            <a:extLst>
              <a:ext uri="{28A0092B-C50C-407E-A947-70E740481C1C}">
                <a14:useLocalDpi xmlns:a14="http://schemas.microsoft.com/office/drawing/2010/main" val="0"/>
              </a:ext>
            </a:extLst>
          </a:blip>
          <a:srcRect b="20055"/>
          <a:stretch/>
        </p:blipFill>
        <p:spPr>
          <a:xfrm>
            <a:off x="991816" y="1721153"/>
            <a:ext cx="7063618" cy="3891038"/>
          </a:xfrm>
          <a:prstGeom prst="rect">
            <a:avLst/>
          </a:prstGeom>
        </p:spPr>
      </p:pic>
    </p:spTree>
    <p:extLst>
      <p:ext uri="{BB962C8B-B14F-4D97-AF65-F5344CB8AC3E}">
        <p14:creationId xmlns:p14="http://schemas.microsoft.com/office/powerpoint/2010/main" val="398805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Evaluation :</a:t>
            </a:r>
            <a:br>
              <a:rPr lang="en-US" dirty="0" smtClean="0"/>
            </a:br>
            <a:r>
              <a:rPr lang="en-US" dirty="0" smtClean="0"/>
              <a:t>Iterative Machine Learning Algorithm</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1.5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9081"/>
            <a:ext cx="9144000" cy="4447082"/>
          </a:xfrm>
          <a:prstGeom prst="rect">
            <a:avLst/>
          </a:prstGeom>
        </p:spPr>
      </p:pic>
    </p:spTree>
    <p:extLst>
      <p:ext uri="{BB962C8B-B14F-4D97-AF65-F5344CB8AC3E}">
        <p14:creationId xmlns:p14="http://schemas.microsoft.com/office/powerpoint/2010/main" val="354636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PageRank</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4-09-22 at 1.58.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574"/>
            <a:ext cx="9144000" cy="4623275"/>
          </a:xfrm>
          <a:prstGeom prst="rect">
            <a:avLst/>
          </a:prstGeom>
        </p:spPr>
      </p:pic>
    </p:spTree>
    <p:extLst>
      <p:ext uri="{BB962C8B-B14F-4D97-AF65-F5344CB8AC3E}">
        <p14:creationId xmlns:p14="http://schemas.microsoft.com/office/powerpoint/2010/main" val="3176759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Fault Tolerance</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1.59.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8033"/>
            <a:ext cx="9144000" cy="5502729"/>
          </a:xfrm>
          <a:prstGeom prst="rect">
            <a:avLst/>
          </a:prstGeom>
        </p:spPr>
      </p:pic>
    </p:spTree>
    <p:extLst>
      <p:ext uri="{BB962C8B-B14F-4D97-AF65-F5344CB8AC3E}">
        <p14:creationId xmlns:p14="http://schemas.microsoft.com/office/powerpoint/2010/main" val="34460369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Interactive Queries</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2.0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1174"/>
            <a:ext cx="9144000" cy="5416826"/>
          </a:xfrm>
          <a:prstGeom prst="rect">
            <a:avLst/>
          </a:prstGeom>
        </p:spPr>
      </p:pic>
    </p:spTree>
    <p:extLst>
      <p:ext uri="{BB962C8B-B14F-4D97-AF65-F5344CB8AC3E}">
        <p14:creationId xmlns:p14="http://schemas.microsoft.com/office/powerpoint/2010/main" val="21183573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6827"/>
            <a:ext cx="8229600" cy="1143000"/>
          </a:xfrm>
        </p:spPr>
        <p:txBody>
          <a:bodyPr>
            <a:normAutofit/>
          </a:bodyPr>
          <a:lstStyle/>
          <a:p>
            <a:r>
              <a:rPr lang="en-US" sz="6000" dirty="0" smtClean="0"/>
              <a:t>Thank you!!</a:t>
            </a:r>
            <a:endParaRPr lang="en-US" sz="60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193773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14" y="274638"/>
            <a:ext cx="8937857" cy="1143000"/>
          </a:xfrm>
        </p:spPr>
        <p:txBody>
          <a:bodyPr>
            <a:normAutofit fontScale="90000"/>
          </a:bodyPr>
          <a:lstStyle/>
          <a:p>
            <a:r>
              <a:rPr lang="en-US" dirty="0" smtClean="0"/>
              <a:t>Single-stage, Batch-style Map-reduce jobs</a:t>
            </a:r>
            <a:endParaRPr lang="en-US" dirty="0"/>
          </a:p>
        </p:txBody>
      </p:sp>
      <p:sp>
        <p:nvSpPr>
          <p:cNvPr id="3" name="Content Placeholder 2"/>
          <p:cNvSpPr>
            <a:spLocks noGrp="1"/>
          </p:cNvSpPr>
          <p:nvPr>
            <p:ph idx="1"/>
          </p:nvPr>
        </p:nvSpPr>
        <p:spPr/>
        <p:txBody>
          <a:bodyPr/>
          <a:lstStyle/>
          <a:p>
            <a:r>
              <a:rPr lang="en-US" dirty="0"/>
              <a:t>Cluster computing frameworks like </a:t>
            </a:r>
            <a:r>
              <a:rPr lang="en-US" dirty="0" err="1"/>
              <a:t>MapReduce</a:t>
            </a:r>
            <a:r>
              <a:rPr lang="en-US" dirty="0"/>
              <a:t> [10] and Dryad [19] have been widely adopted for large-scale data analytics</a:t>
            </a:r>
            <a:r>
              <a:rPr lang="en-US" dirty="0" smtClean="0"/>
              <a:t>.</a:t>
            </a:r>
          </a:p>
          <a:p>
            <a:r>
              <a:rPr lang="en-US" dirty="0" smtClean="0"/>
              <a:t>Input </a:t>
            </a:r>
            <a:r>
              <a:rPr lang="en-US" i="1" dirty="0" smtClean="0"/>
              <a:t>acyclic data flow graphs</a:t>
            </a:r>
            <a:r>
              <a:rPr lang="en-US" dirty="0" smtClean="0"/>
              <a:t> through </a:t>
            </a:r>
            <a:r>
              <a:rPr lang="en-US" i="1" dirty="0" smtClean="0"/>
              <a:t>a set of operators</a:t>
            </a:r>
            <a:r>
              <a:rPr lang="en-US" dirty="0" smtClean="0"/>
              <a:t>.</a:t>
            </a:r>
          </a:p>
        </p:txBody>
      </p:sp>
      <p:pic>
        <p:nvPicPr>
          <p:cNvPr id="4" name="Picture 3" descr="Screen Shot 2014-09-22 at 10.29.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302" y="3822120"/>
            <a:ext cx="5015342" cy="2923873"/>
          </a:xfrm>
          <a:prstGeom prst="rect">
            <a:avLst/>
          </a:prstGeom>
        </p:spPr>
      </p:pic>
    </p:spTree>
    <p:extLst>
      <p:ext uri="{BB962C8B-B14F-4D97-AF65-F5344CB8AC3E}">
        <p14:creationId xmlns:p14="http://schemas.microsoft.com/office/powerpoint/2010/main" val="24426340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4" y="274638"/>
            <a:ext cx="9035663" cy="1143000"/>
          </a:xfrm>
        </p:spPr>
        <p:txBody>
          <a:bodyPr>
            <a:normAutofit fontScale="90000"/>
          </a:bodyPr>
          <a:lstStyle/>
          <a:p>
            <a:r>
              <a:rPr lang="en-US" dirty="0" smtClean="0"/>
              <a:t>Multi-stage Applications &amp; Ad-hoc Queries</a:t>
            </a:r>
            <a:endParaRPr lang="en-US" dirty="0"/>
          </a:p>
        </p:txBody>
      </p:sp>
      <p:sp>
        <p:nvSpPr>
          <p:cNvPr id="3" name="Content Placeholder 2"/>
          <p:cNvSpPr>
            <a:spLocks noGrp="1"/>
          </p:cNvSpPr>
          <p:nvPr>
            <p:ph idx="1"/>
          </p:nvPr>
        </p:nvSpPr>
        <p:spPr/>
        <p:txBody>
          <a:bodyPr>
            <a:normAutofit lnSpcReduction="10000"/>
          </a:bodyPr>
          <a:lstStyle/>
          <a:p>
            <a:r>
              <a:rPr lang="en-US" dirty="0" smtClean="0"/>
              <a:t>Applications that can not be expressed efficiently as </a:t>
            </a:r>
            <a:r>
              <a:rPr lang="en-US" dirty="0" err="1" smtClean="0"/>
              <a:t>acycle</a:t>
            </a:r>
            <a:r>
              <a:rPr lang="en-US" dirty="0" smtClean="0"/>
              <a:t> data flows.</a:t>
            </a:r>
          </a:p>
          <a:p>
            <a:endParaRPr lang="en-US" dirty="0" smtClean="0"/>
          </a:p>
          <a:p>
            <a:r>
              <a:rPr lang="en-US" dirty="0" smtClean="0"/>
              <a:t>Reuse a working set of data</a:t>
            </a:r>
          </a:p>
          <a:p>
            <a:pPr lvl="1"/>
            <a:r>
              <a:rPr lang="en-US" dirty="0" smtClean="0"/>
              <a:t>Iterative jobs:</a:t>
            </a:r>
          </a:p>
          <a:p>
            <a:pPr lvl="2"/>
            <a:r>
              <a:rPr lang="en-US" dirty="0" smtClean="0"/>
              <a:t>Machine learning algorithm</a:t>
            </a:r>
          </a:p>
          <a:p>
            <a:pPr lvl="2"/>
            <a:r>
              <a:rPr lang="en-US" dirty="0" smtClean="0"/>
              <a:t>Graph algorithm</a:t>
            </a:r>
          </a:p>
          <a:p>
            <a:pPr lvl="1"/>
            <a:r>
              <a:rPr lang="en-US" dirty="0" smtClean="0"/>
              <a:t>Interactive data mining:</a:t>
            </a:r>
          </a:p>
          <a:p>
            <a:pPr lvl="2"/>
            <a:r>
              <a:rPr lang="en-US" dirty="0" smtClean="0"/>
              <a:t>Multiple ad-hoc queries</a:t>
            </a:r>
            <a:br>
              <a:rPr lang="en-US" dirty="0" smtClean="0"/>
            </a:br>
            <a:r>
              <a:rPr lang="en-US" dirty="0" smtClean="0"/>
              <a:t>on the same subset of the data</a:t>
            </a:r>
          </a:p>
        </p:txBody>
      </p:sp>
      <p:pic>
        <p:nvPicPr>
          <p:cNvPr id="4" name="Picture 3" descr="Screen Shot 2014-09-22 at 5.27.23 AM.png"/>
          <p:cNvPicPr>
            <a:picLocks noChangeAspect="1"/>
          </p:cNvPicPr>
          <p:nvPr/>
        </p:nvPicPr>
        <p:blipFill rotWithShape="1">
          <a:blip r:embed="rId2">
            <a:extLst>
              <a:ext uri="{28A0092B-C50C-407E-A947-70E740481C1C}">
                <a14:useLocalDpi xmlns:a14="http://schemas.microsoft.com/office/drawing/2010/main" val="0"/>
              </a:ext>
            </a:extLst>
          </a:blip>
          <a:srcRect r="51438" b="35603"/>
          <a:stretch/>
        </p:blipFill>
        <p:spPr>
          <a:xfrm>
            <a:off x="5728529" y="2909698"/>
            <a:ext cx="3163421" cy="2980373"/>
          </a:xfrm>
          <a:prstGeom prst="rect">
            <a:avLst/>
          </a:prstGeom>
        </p:spPr>
      </p:pic>
    </p:spTree>
    <p:extLst>
      <p:ext uri="{BB962C8B-B14F-4D97-AF65-F5344CB8AC3E}">
        <p14:creationId xmlns:p14="http://schemas.microsoft.com/office/powerpoint/2010/main" val="24187310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lnSpcReduction="10000"/>
          </a:bodyPr>
          <a:lstStyle/>
          <a:p>
            <a:r>
              <a:rPr lang="en-US" dirty="0" smtClean="0"/>
              <a:t>Framework which supports applications with </a:t>
            </a:r>
            <a:r>
              <a:rPr lang="en-US" b="1" dirty="0" smtClean="0"/>
              <a:t>working sets</a:t>
            </a:r>
            <a:r>
              <a:rPr lang="en-US" dirty="0" smtClean="0"/>
              <a:t> while providing </a:t>
            </a:r>
            <a:r>
              <a:rPr lang="en-US" b="1" dirty="0" smtClean="0"/>
              <a:t>similar scalability and fault tolerance properties to </a:t>
            </a:r>
            <a:r>
              <a:rPr lang="en-US" b="1" dirty="0" err="1" smtClean="0"/>
              <a:t>MapRecude</a:t>
            </a:r>
            <a:r>
              <a:rPr lang="en-US" dirty="0" smtClean="0"/>
              <a:t>.</a:t>
            </a:r>
          </a:p>
          <a:p>
            <a:endParaRPr lang="en-US" dirty="0" smtClean="0"/>
          </a:p>
          <a:p>
            <a:r>
              <a:rPr lang="en-US" dirty="0" smtClean="0"/>
              <a:t>The first system to allow an efficient, general-purpose </a:t>
            </a:r>
            <a:r>
              <a:rPr lang="en-US" b="1" dirty="0" smtClean="0"/>
              <a:t>programming language </a:t>
            </a:r>
            <a:r>
              <a:rPr lang="en-US" dirty="0" smtClean="0"/>
              <a:t>to be used </a:t>
            </a:r>
            <a:r>
              <a:rPr lang="en-US" b="1" dirty="0" smtClean="0"/>
              <a:t>interactively</a:t>
            </a:r>
            <a:r>
              <a:rPr lang="en-US" dirty="0" smtClean="0"/>
              <a:t> to process large datasets on a cluster.</a:t>
            </a:r>
          </a:p>
        </p:txBody>
      </p:sp>
    </p:spTree>
    <p:extLst>
      <p:ext uri="{BB962C8B-B14F-4D97-AF65-F5344CB8AC3E}">
        <p14:creationId xmlns:p14="http://schemas.microsoft.com/office/powerpoint/2010/main" val="18487318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 Re-use of working sets</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4-09-22 at 5.27.23 AM.png"/>
          <p:cNvPicPr>
            <a:picLocks noChangeAspect="1"/>
          </p:cNvPicPr>
          <p:nvPr/>
        </p:nvPicPr>
        <p:blipFill rotWithShape="1">
          <a:blip r:embed="rId2">
            <a:extLst>
              <a:ext uri="{28A0092B-C50C-407E-A947-70E740481C1C}">
                <a14:useLocalDpi xmlns:a14="http://schemas.microsoft.com/office/drawing/2010/main" val="0"/>
              </a:ext>
            </a:extLst>
          </a:blip>
          <a:srcRect b="27414"/>
          <a:stretch/>
        </p:blipFill>
        <p:spPr>
          <a:xfrm>
            <a:off x="1035000" y="1971393"/>
            <a:ext cx="6856958" cy="3536073"/>
          </a:xfrm>
          <a:prstGeom prst="rect">
            <a:avLst/>
          </a:prstGeom>
        </p:spPr>
      </p:pic>
    </p:spTree>
    <p:extLst>
      <p:ext uri="{BB962C8B-B14F-4D97-AF65-F5344CB8AC3E}">
        <p14:creationId xmlns:p14="http://schemas.microsoft.com/office/powerpoint/2010/main" val="37420931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normAutofit/>
          </a:bodyPr>
          <a:lstStyle/>
          <a:p>
            <a:r>
              <a:rPr lang="en-US" dirty="0" smtClean="0"/>
              <a:t>Main Abstractions</a:t>
            </a:r>
          </a:p>
          <a:p>
            <a:pPr lvl="1"/>
            <a:r>
              <a:rPr lang="en-US" dirty="0" smtClean="0"/>
              <a:t>Resilient Distributed Datasets</a:t>
            </a:r>
          </a:p>
          <a:p>
            <a:pPr lvl="1"/>
            <a:r>
              <a:rPr lang="en-US" dirty="0" smtClean="0"/>
              <a:t>Parallel Operations</a:t>
            </a:r>
          </a:p>
          <a:p>
            <a:pPr lvl="1"/>
            <a:endParaRPr lang="en-US" dirty="0"/>
          </a:p>
          <a:p>
            <a:r>
              <a:rPr lang="en-US" dirty="0" smtClean="0"/>
              <a:t>Supports</a:t>
            </a:r>
          </a:p>
          <a:p>
            <a:pPr lvl="1"/>
            <a:r>
              <a:rPr lang="en-US" dirty="0" smtClean="0"/>
              <a:t>Shared Variables</a:t>
            </a:r>
          </a:p>
          <a:p>
            <a:pPr lvl="1"/>
            <a:r>
              <a:rPr lang="en-US" dirty="0" smtClean="0"/>
              <a:t>Interactive Shell</a:t>
            </a:r>
            <a:endParaRPr lang="en-US" dirty="0"/>
          </a:p>
        </p:txBody>
      </p:sp>
      <p:pic>
        <p:nvPicPr>
          <p:cNvPr id="6" name="Picture 5" descr="Screen Shot 2014-09-22 at 6.15.44 AM.png"/>
          <p:cNvPicPr>
            <a:picLocks noChangeAspect="1"/>
          </p:cNvPicPr>
          <p:nvPr/>
        </p:nvPicPr>
        <p:blipFill rotWithShape="1">
          <a:blip r:embed="rId3">
            <a:extLst>
              <a:ext uri="{28A0092B-C50C-407E-A947-70E740481C1C}">
                <a14:useLocalDpi xmlns:a14="http://schemas.microsoft.com/office/drawing/2010/main" val="0"/>
              </a:ext>
            </a:extLst>
          </a:blip>
          <a:srcRect l="10956" r="9070" b="24440"/>
          <a:stretch/>
        </p:blipFill>
        <p:spPr>
          <a:xfrm>
            <a:off x="4335834" y="3051146"/>
            <a:ext cx="4453286" cy="2913772"/>
          </a:xfrm>
          <a:prstGeom prst="rect">
            <a:avLst/>
          </a:prstGeom>
        </p:spPr>
      </p:pic>
    </p:spTree>
    <p:extLst>
      <p:ext uri="{BB962C8B-B14F-4D97-AF65-F5344CB8AC3E}">
        <p14:creationId xmlns:p14="http://schemas.microsoft.com/office/powerpoint/2010/main" val="1948482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RDD : Resilient Distributed Datasets</a:t>
            </a:r>
            <a:endParaRPr lang="en-US" dirty="0"/>
          </a:p>
        </p:txBody>
      </p:sp>
      <p:sp>
        <p:nvSpPr>
          <p:cNvPr id="3" name="Content Placeholder 2"/>
          <p:cNvSpPr>
            <a:spLocks noGrp="1"/>
          </p:cNvSpPr>
          <p:nvPr>
            <p:ph idx="1"/>
          </p:nvPr>
        </p:nvSpPr>
        <p:spPr>
          <a:xfrm>
            <a:off x="457199" y="1600200"/>
            <a:ext cx="8384357" cy="4525963"/>
          </a:xfrm>
        </p:spPr>
        <p:txBody>
          <a:bodyPr>
            <a:normAutofit/>
          </a:bodyPr>
          <a:lstStyle/>
          <a:p>
            <a:r>
              <a:rPr lang="en-US" dirty="0" smtClean="0"/>
              <a:t>Distributed memory abstraction</a:t>
            </a:r>
          </a:p>
          <a:p>
            <a:pPr lvl="1"/>
            <a:r>
              <a:rPr lang="en-US" dirty="0" smtClean="0"/>
              <a:t>Programmer can perform in-memory computations on large clusters in a fault-tolerant </a:t>
            </a:r>
            <a:r>
              <a:rPr lang="en-US" dirty="0" smtClean="0"/>
              <a:t>manner</a:t>
            </a:r>
            <a:endParaRPr lang="en-US" dirty="0" smtClean="0"/>
          </a:p>
          <a:p>
            <a:pPr lvl="1"/>
            <a:endParaRPr lang="en-US" sz="800" dirty="0" smtClean="0"/>
          </a:p>
          <a:p>
            <a:r>
              <a:rPr lang="en-US" dirty="0" smtClean="0"/>
              <a:t>A read-only collection of objects partitioned across a set of machines that can be rebuilt if a partition is lost.</a:t>
            </a:r>
          </a:p>
          <a:p>
            <a:r>
              <a:rPr lang="en-US" dirty="0" smtClean="0"/>
              <a:t>RDD</a:t>
            </a:r>
            <a:r>
              <a:rPr lang="en-US" dirty="0"/>
              <a:t> </a:t>
            </a:r>
            <a:r>
              <a:rPr lang="en-US" dirty="0" smtClean="0"/>
              <a:t>is represented by a </a:t>
            </a:r>
            <a:r>
              <a:rPr lang="en-US" dirty="0" err="1" smtClean="0"/>
              <a:t>scala</a:t>
            </a:r>
            <a:r>
              <a:rPr lang="en-US" dirty="0" smtClean="0"/>
              <a:t> object.</a:t>
            </a:r>
          </a:p>
        </p:txBody>
      </p:sp>
    </p:spTree>
    <p:extLst>
      <p:ext uri="{BB962C8B-B14F-4D97-AF65-F5344CB8AC3E}">
        <p14:creationId xmlns:p14="http://schemas.microsoft.com/office/powerpoint/2010/main" val="3504684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Operations</a:t>
            </a:r>
            <a:endParaRPr lang="en-US" dirty="0"/>
          </a:p>
        </p:txBody>
      </p:sp>
      <p:sp>
        <p:nvSpPr>
          <p:cNvPr id="3" name="Content Placeholder 2"/>
          <p:cNvSpPr>
            <a:spLocks noGrp="1"/>
          </p:cNvSpPr>
          <p:nvPr>
            <p:ph idx="1"/>
          </p:nvPr>
        </p:nvSpPr>
        <p:spPr/>
        <p:txBody>
          <a:bodyPr>
            <a:normAutofit/>
          </a:bodyPr>
          <a:lstStyle/>
          <a:p>
            <a:r>
              <a:rPr lang="en-US" b="1" dirty="0" smtClean="0"/>
              <a:t>Reduce</a:t>
            </a:r>
            <a:r>
              <a:rPr lang="en-US" dirty="0" smtClean="0"/>
              <a:t> : combines dataset elements using an associative function to produce a result at the driver program.</a:t>
            </a:r>
          </a:p>
          <a:p>
            <a:endParaRPr lang="en-US" sz="800" dirty="0" smtClean="0"/>
          </a:p>
          <a:p>
            <a:r>
              <a:rPr lang="en-US" b="1" dirty="0" smtClean="0"/>
              <a:t>Collect</a:t>
            </a:r>
            <a:r>
              <a:rPr lang="en-US" dirty="0" smtClean="0"/>
              <a:t> : Sends all elements of the dataset to the driver program.</a:t>
            </a:r>
          </a:p>
          <a:p>
            <a:endParaRPr lang="en-US" sz="800" dirty="0" smtClean="0"/>
          </a:p>
          <a:p>
            <a:r>
              <a:rPr lang="en-US" b="1" dirty="0" err="1" smtClean="0"/>
              <a:t>Foreach</a:t>
            </a:r>
            <a:r>
              <a:rPr lang="en-US" dirty="0" smtClean="0"/>
              <a:t> : Passes each element through a user provided function.</a:t>
            </a:r>
          </a:p>
        </p:txBody>
      </p:sp>
    </p:spTree>
    <p:extLst>
      <p:ext uri="{BB962C8B-B14F-4D97-AF65-F5344CB8AC3E}">
        <p14:creationId xmlns:p14="http://schemas.microsoft.com/office/powerpoint/2010/main" val="28458535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1370</TotalTime>
  <Words>772</Words>
  <Application>Microsoft Macintosh PowerPoint</Application>
  <PresentationFormat>On-screen Show (4:3)</PresentationFormat>
  <Paragraphs>118</Paragraphs>
  <Slides>29</Slides>
  <Notes>7</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Spark : Cluster Computing with Working Sets   HotCloud `10</vt:lpstr>
      <vt:lpstr>RoadMap</vt:lpstr>
      <vt:lpstr>Single-stage, Batch-style Map-reduce jobs</vt:lpstr>
      <vt:lpstr>Multi-stage Applications &amp; Ad-hoc Queries</vt:lpstr>
      <vt:lpstr>Contributions</vt:lpstr>
      <vt:lpstr>Spark : Re-use of working sets</vt:lpstr>
      <vt:lpstr>Spark</vt:lpstr>
      <vt:lpstr>RDD : Resilient Distributed Datasets</vt:lpstr>
      <vt:lpstr>Parallel Operations</vt:lpstr>
      <vt:lpstr>Shared Variables</vt:lpstr>
      <vt:lpstr>Spark Programming Interface</vt:lpstr>
      <vt:lpstr>RDD</vt:lpstr>
      <vt:lpstr>Existing Fault Tolerant Solution</vt:lpstr>
      <vt:lpstr>RDD’s Solution for Fault Tolerance</vt:lpstr>
      <vt:lpstr>RDD model vs DSM (Distributed Shared Memory)</vt:lpstr>
      <vt:lpstr>Spark Programming Interface</vt:lpstr>
      <vt:lpstr>How Spark Computes Job Stages</vt:lpstr>
      <vt:lpstr>Representing RDDs</vt:lpstr>
      <vt:lpstr>Example: Text Search</vt:lpstr>
      <vt:lpstr>Example: Logistic Regression</vt:lpstr>
      <vt:lpstr>Example: PageRank</vt:lpstr>
      <vt:lpstr>Evaluation Environment</vt:lpstr>
      <vt:lpstr>Evaluation :  Iterative Machine Learning Algorithm</vt:lpstr>
      <vt:lpstr>Evaluation : Iterative Machine Learning Algorithm</vt:lpstr>
      <vt:lpstr>Evaluation : Iterative Machine Learning Algorithm</vt:lpstr>
      <vt:lpstr>Evaluation : PageRank</vt:lpstr>
      <vt:lpstr>Evaluation : Fault Tolerance</vt:lpstr>
      <vt:lpstr>Evaluation : Interactive Queries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 Cluster Computing with Working Sets</dc:title>
  <dc:creator>Wooyeon Lee</dc:creator>
  <cp:lastModifiedBy>Sung-Soo Kim</cp:lastModifiedBy>
  <cp:revision>142</cp:revision>
  <dcterms:created xsi:type="dcterms:W3CDTF">2014-09-21T08:01:36Z</dcterms:created>
  <dcterms:modified xsi:type="dcterms:W3CDTF">2015-04-27T23:13:36Z</dcterms:modified>
</cp:coreProperties>
</file>